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grandir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Roboto" charset="1" panose="02000000000000000000"/>
      <p:regular r:id="rId25"/>
    </p:embeddedFont>
    <p:embeddedFont>
      <p:font typeface="Poppins Italics" charset="1" panose="00000500000000000000"/>
      <p:regular r:id="rId26"/>
    </p:embeddedFont>
    <p:embeddedFont>
      <p:font typeface="Agrandir Italics" charset="1" panose="00000500000000000000"/>
      <p:regular r:id="rId27"/>
    </p:embeddedFont>
    <p:embeddedFont>
      <p:font typeface="Poppins Bold Italics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Relationship Id="rId5" Target="https://huggingface.co/datasets/microsoft/orca-math-word-problems-200k" TargetMode="External" Type="http://schemas.openxmlformats.org/officeDocument/2006/relationships/hyperlink"/><Relationship Id="rId6" Target="https://huggingface.co/datasets/Mels22/Vietnamese-Intermediate-Reality-Math-Problems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https://arxiv.org/abs/2312.1101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Relationship Id="rId5" Target="https://arxiv.org/abs/2312.11011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694416" y="-3912935"/>
            <a:ext cx="16551230" cy="16530541"/>
          </a:xfrm>
          <a:custGeom>
            <a:avLst/>
            <a:gdLst/>
            <a:ahLst/>
            <a:cxnLst/>
            <a:rect r="r" b="b" t="t" l="l"/>
            <a:pathLst>
              <a:path h="16530541" w="16551230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10138927" y="-335185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3947974" y="-286803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00950" y="7204512"/>
            <a:ext cx="3086100" cy="720832"/>
            <a:chOff x="0" y="0"/>
            <a:chExt cx="812800" cy="189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9849"/>
            </a:xfrm>
            <a:custGeom>
              <a:avLst/>
              <a:gdLst/>
              <a:ahLst/>
              <a:cxnLst/>
              <a:rect r="r" b="b" t="t" l="l"/>
              <a:pathLst>
                <a:path h="189849" w="812800">
                  <a:moveTo>
                    <a:pt x="94924" y="0"/>
                  </a:moveTo>
                  <a:lnTo>
                    <a:pt x="717876" y="0"/>
                  </a:lnTo>
                  <a:cubicBezTo>
                    <a:pt x="743051" y="0"/>
                    <a:pt x="767195" y="10001"/>
                    <a:pt x="784997" y="27803"/>
                  </a:cubicBezTo>
                  <a:cubicBezTo>
                    <a:pt x="802799" y="45605"/>
                    <a:pt x="812800" y="69749"/>
                    <a:pt x="812800" y="94924"/>
                  </a:cubicBezTo>
                  <a:lnTo>
                    <a:pt x="812800" y="94924"/>
                  </a:lnTo>
                  <a:cubicBezTo>
                    <a:pt x="812800" y="120100"/>
                    <a:pt x="802799" y="144244"/>
                    <a:pt x="784997" y="162046"/>
                  </a:cubicBezTo>
                  <a:cubicBezTo>
                    <a:pt x="767195" y="179848"/>
                    <a:pt x="743051" y="189849"/>
                    <a:pt x="717876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836457" y="2074227"/>
            <a:ext cx="278501" cy="27850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14983" y="2074227"/>
            <a:ext cx="278501" cy="27850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356621" y="2074227"/>
            <a:ext cx="278501" cy="27850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57122" y="3429984"/>
            <a:ext cx="15573757" cy="193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32"/>
              </a:lnSpc>
            </a:pPr>
            <a:r>
              <a:rPr lang="en-US" sz="11932" spc="-477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MathLLM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48220" y="5863787"/>
            <a:ext cx="12991559" cy="55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017" spc="-12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Introduction to Machine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4614" y="553449"/>
            <a:ext cx="274339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22 KHMT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39712" y="7385477"/>
            <a:ext cx="2008576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 spc="2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GROUP 01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552450"/>
            <a:ext cx="635923" cy="465958"/>
          </a:xfrm>
          <a:custGeom>
            <a:avLst/>
            <a:gdLst/>
            <a:ahLst/>
            <a:cxnLst/>
            <a:rect r="r" b="b" t="t" l="l"/>
            <a:pathLst>
              <a:path h="465958" w="635923">
                <a:moveTo>
                  <a:pt x="0" y="0"/>
                </a:moveTo>
                <a:lnTo>
                  <a:pt x="635923" y="0"/>
                </a:lnTo>
                <a:lnTo>
                  <a:pt x="635923" y="465958"/>
                </a:lnTo>
                <a:lnTo>
                  <a:pt x="0" y="465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279723" y="3108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3770" y="618199"/>
            <a:ext cx="8932293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Fine Tuning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7360" y="2477392"/>
            <a:ext cx="15473280" cy="1383829"/>
            <a:chOff x="0" y="0"/>
            <a:chExt cx="20631039" cy="184510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780401"/>
              <a:ext cx="20631039" cy="1064705"/>
              <a:chOff x="0" y="0"/>
              <a:chExt cx="4075267" cy="21031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75267" cy="210312"/>
              </a:xfrm>
              <a:custGeom>
                <a:avLst/>
                <a:gdLst/>
                <a:ahLst/>
                <a:cxnLst/>
                <a:rect r="r" b="b" t="t" l="l"/>
                <a:pathLst>
                  <a:path h="210312" w="4075267">
                    <a:moveTo>
                      <a:pt x="12509" y="0"/>
                    </a:moveTo>
                    <a:lnTo>
                      <a:pt x="4062759" y="0"/>
                    </a:lnTo>
                    <a:cubicBezTo>
                      <a:pt x="4069667" y="0"/>
                      <a:pt x="4075267" y="5600"/>
                      <a:pt x="4075267" y="12509"/>
                    </a:cubicBezTo>
                    <a:lnTo>
                      <a:pt x="4075267" y="197804"/>
                    </a:lnTo>
                    <a:cubicBezTo>
                      <a:pt x="4075267" y="204712"/>
                      <a:pt x="4069667" y="210312"/>
                      <a:pt x="4062759" y="210312"/>
                    </a:cubicBezTo>
                    <a:lnTo>
                      <a:pt x="12509" y="210312"/>
                    </a:lnTo>
                    <a:cubicBezTo>
                      <a:pt x="5600" y="210312"/>
                      <a:pt x="0" y="204712"/>
                      <a:pt x="0" y="197804"/>
                    </a:cubicBezTo>
                    <a:lnTo>
                      <a:pt x="0" y="12509"/>
                    </a:lnTo>
                    <a:cubicBezTo>
                      <a:pt x="0" y="5600"/>
                      <a:pt x="5600" y="0"/>
                      <a:pt x="1250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7B594">
                      <a:alpha val="100000"/>
                    </a:srgbClr>
                  </a:gs>
                  <a:gs pos="100000">
                    <a:srgbClr val="62DFB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4075267" cy="2769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499"/>
                  </a:lnSpc>
                </a:pPr>
                <a:r>
                  <a:rPr lang="en-US" sz="2499" spc="-99">
                    <a:solidFill>
                      <a:srgbClr val="10101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Adjusting a pre-trained model’s weight on a specific task or dataset to improve performance.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20408" y="-38100"/>
              <a:ext cx="5721067" cy="81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1"/>
                </a:lnSpc>
              </a:pPr>
              <a:r>
                <a:rPr lang="en-US" sz="3861" spc="-154">
                  <a:solidFill>
                    <a:srgbClr val="F6F6F6"/>
                  </a:solidFill>
                  <a:latin typeface="Agrandir"/>
                  <a:ea typeface="Agrandir"/>
                  <a:cs typeface="Agrandir"/>
                  <a:sym typeface="Agrandir"/>
                </a:rPr>
                <a:t>What is Fine Tune?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07360" y="4294358"/>
            <a:ext cx="15473280" cy="3030685"/>
            <a:chOff x="0" y="0"/>
            <a:chExt cx="20631039" cy="40409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780401"/>
              <a:ext cx="20631039" cy="3260513"/>
              <a:chOff x="0" y="0"/>
              <a:chExt cx="4075267" cy="64405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075267" cy="644052"/>
              </a:xfrm>
              <a:custGeom>
                <a:avLst/>
                <a:gdLst/>
                <a:ahLst/>
                <a:cxnLst/>
                <a:rect r="r" b="b" t="t" l="l"/>
                <a:pathLst>
                  <a:path h="644052" w="4075267">
                    <a:moveTo>
                      <a:pt x="12509" y="0"/>
                    </a:moveTo>
                    <a:lnTo>
                      <a:pt x="4062759" y="0"/>
                    </a:lnTo>
                    <a:cubicBezTo>
                      <a:pt x="4069667" y="0"/>
                      <a:pt x="4075267" y="5600"/>
                      <a:pt x="4075267" y="12509"/>
                    </a:cubicBezTo>
                    <a:lnTo>
                      <a:pt x="4075267" y="631543"/>
                    </a:lnTo>
                    <a:cubicBezTo>
                      <a:pt x="4075267" y="638452"/>
                      <a:pt x="4069667" y="644052"/>
                      <a:pt x="4062759" y="644052"/>
                    </a:cubicBezTo>
                    <a:lnTo>
                      <a:pt x="12509" y="644052"/>
                    </a:lnTo>
                    <a:cubicBezTo>
                      <a:pt x="5600" y="644052"/>
                      <a:pt x="0" y="638452"/>
                      <a:pt x="0" y="631543"/>
                    </a:cubicBezTo>
                    <a:lnTo>
                      <a:pt x="0" y="12509"/>
                    </a:lnTo>
                    <a:cubicBezTo>
                      <a:pt x="0" y="5600"/>
                      <a:pt x="5600" y="0"/>
                      <a:pt x="1250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7B594">
                      <a:alpha val="100000"/>
                    </a:srgbClr>
                  </a:gs>
                  <a:gs pos="100000">
                    <a:srgbClr val="62DFB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66675"/>
                <a:ext cx="4075267" cy="710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499"/>
                  </a:lnSpc>
                </a:pPr>
                <a:r>
                  <a:rPr lang="en-US" sz="2499" i="true" spc="-99" u="sng">
                    <a:solidFill>
                      <a:srgbClr val="101010"/>
                    </a:solidFill>
                    <a:latin typeface="Poppins Italics"/>
                    <a:ea typeface="Poppins Italics"/>
                    <a:cs typeface="Poppins Italics"/>
                    <a:sym typeface="Poppins Italics"/>
                  </a:rPr>
                  <a:t>Goal:</a:t>
                </a:r>
                <a:r>
                  <a:rPr lang="en-US" sz="2499" spc="-99">
                    <a:solidFill>
                      <a:srgbClr val="10101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Achieve fine-tuning efficiency by updating only a subset of model parameters.</a:t>
                </a:r>
              </a:p>
              <a:p>
                <a:pPr algn="l">
                  <a:lnSpc>
                    <a:spcPts val="3499"/>
                  </a:lnSpc>
                </a:pPr>
                <a:r>
                  <a:rPr lang="en-US" sz="2499" i="true" spc="-99" u="sng">
                    <a:solidFill>
                      <a:srgbClr val="101010"/>
                    </a:solidFill>
                    <a:latin typeface="Poppins Italics"/>
                    <a:ea typeface="Poppins Italics"/>
                    <a:cs typeface="Poppins Italics"/>
                    <a:sym typeface="Poppins Italics"/>
                  </a:rPr>
                  <a:t>Key techniques:</a:t>
                </a:r>
              </a:p>
              <a:p>
                <a:pPr algn="l" marL="539749" indent="-269875" lvl="1">
                  <a:lnSpc>
                    <a:spcPts val="3499"/>
                  </a:lnSpc>
                  <a:buFont typeface="Arial"/>
                  <a:buChar char="•"/>
                </a:pPr>
                <a:r>
                  <a:rPr lang="en-US" b="true" sz="2499" i="true" spc="-99">
                    <a:solidFill>
                      <a:srgbClr val="101010"/>
                    </a:solidFill>
                    <a:latin typeface="Poppins Bold Italics"/>
                    <a:ea typeface="Poppins Bold Italics"/>
                    <a:cs typeface="Poppins Bold Italics"/>
                    <a:sym typeface="Poppins Bold Italics"/>
                  </a:rPr>
                  <a:t>Adapter Tuning</a:t>
                </a:r>
                <a:r>
                  <a:rPr lang="en-US" sz="2499" spc="-99">
                    <a:solidFill>
                      <a:srgbClr val="10101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: Inserts small modules into the model, training them while keeping core layers frozen.</a:t>
                </a:r>
              </a:p>
              <a:p>
                <a:pPr algn="l" marL="539749" indent="-269875" lvl="1">
                  <a:lnSpc>
                    <a:spcPts val="3499"/>
                  </a:lnSpc>
                  <a:buFont typeface="Arial"/>
                  <a:buChar char="•"/>
                </a:pPr>
                <a:r>
                  <a:rPr lang="en-US" b="true" sz="2499" i="true" spc="-99">
                    <a:solidFill>
                      <a:srgbClr val="101010"/>
                    </a:solidFill>
                    <a:latin typeface="Poppins Bold Italics"/>
                    <a:ea typeface="Poppins Bold Italics"/>
                    <a:cs typeface="Poppins Bold Italics"/>
                    <a:sym typeface="Poppins Bold Italics"/>
                  </a:rPr>
                  <a:t>LoRA (Low-Rank Adaption)</a:t>
                </a:r>
                <a:r>
                  <a:rPr lang="en-US" sz="2499" spc="-99">
                    <a:solidFill>
                      <a:srgbClr val="10101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: Adds trainable low-rank matrices to model layers.</a:t>
                </a:r>
              </a:p>
              <a:p>
                <a:pPr algn="l">
                  <a:lnSpc>
                    <a:spcPts val="3499"/>
                  </a:lnSpc>
                </a:pPr>
                <a:r>
                  <a:rPr lang="en-US" sz="2499" i="true" spc="-99" u="sng">
                    <a:solidFill>
                      <a:srgbClr val="101010"/>
                    </a:solidFill>
                    <a:latin typeface="Poppins Italics"/>
                    <a:ea typeface="Poppins Italics"/>
                    <a:cs typeface="Poppins Italics"/>
                    <a:sym typeface="Poppins Italics"/>
                  </a:rPr>
                  <a:t>Benefits:</a:t>
                </a:r>
                <a:r>
                  <a:rPr lang="en-US" sz="2499" spc="-99">
                    <a:solidFill>
                      <a:srgbClr val="10101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lower resource requirements, faster training.</a:t>
                </a: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09096" y="-38100"/>
              <a:ext cx="17573738" cy="81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1"/>
                </a:lnSpc>
              </a:pPr>
              <a:r>
                <a:rPr lang="en-US" sz="3861" spc="-154">
                  <a:solidFill>
                    <a:srgbClr val="F6F6F6"/>
                  </a:solidFill>
                  <a:latin typeface="Agrandir"/>
                  <a:ea typeface="Agrandir"/>
                  <a:cs typeface="Agrandir"/>
                  <a:sym typeface="Agrandir"/>
                </a:rPr>
                <a:t>From Fine-Tuning to PEFT (Parameter-Efficient Fine-Tuning)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07360" y="7758179"/>
            <a:ext cx="15473280" cy="1716235"/>
            <a:chOff x="0" y="0"/>
            <a:chExt cx="20631039" cy="228831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780401"/>
              <a:ext cx="20631039" cy="1507913"/>
              <a:chOff x="0" y="0"/>
              <a:chExt cx="4075267" cy="29785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75267" cy="297859"/>
              </a:xfrm>
              <a:custGeom>
                <a:avLst/>
                <a:gdLst/>
                <a:ahLst/>
                <a:cxnLst/>
                <a:rect r="r" b="b" t="t" l="l"/>
                <a:pathLst>
                  <a:path h="297859" w="4075267">
                    <a:moveTo>
                      <a:pt x="12509" y="0"/>
                    </a:moveTo>
                    <a:lnTo>
                      <a:pt x="4062759" y="0"/>
                    </a:lnTo>
                    <a:cubicBezTo>
                      <a:pt x="4069667" y="0"/>
                      <a:pt x="4075267" y="5600"/>
                      <a:pt x="4075267" y="12509"/>
                    </a:cubicBezTo>
                    <a:lnTo>
                      <a:pt x="4075267" y="285351"/>
                    </a:lnTo>
                    <a:cubicBezTo>
                      <a:pt x="4075267" y="292259"/>
                      <a:pt x="4069667" y="297859"/>
                      <a:pt x="4062759" y="297859"/>
                    </a:cubicBezTo>
                    <a:lnTo>
                      <a:pt x="12509" y="297859"/>
                    </a:lnTo>
                    <a:cubicBezTo>
                      <a:pt x="5600" y="297859"/>
                      <a:pt x="0" y="292259"/>
                      <a:pt x="0" y="285351"/>
                    </a:cubicBezTo>
                    <a:lnTo>
                      <a:pt x="0" y="12509"/>
                    </a:lnTo>
                    <a:cubicBezTo>
                      <a:pt x="0" y="5600"/>
                      <a:pt x="5600" y="0"/>
                      <a:pt x="1250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7B594">
                      <a:alpha val="100000"/>
                    </a:srgbClr>
                  </a:gs>
                  <a:gs pos="100000">
                    <a:srgbClr val="62DFB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66675"/>
                <a:ext cx="4075267" cy="3645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499"/>
                  </a:lnSpc>
                </a:pPr>
                <a:r>
                  <a:rPr lang="en-US" sz="2499" spc="-99">
                    <a:solidFill>
                      <a:srgbClr val="10101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Combines 4-bit quantization with </a:t>
                </a:r>
                <a:r>
                  <a:rPr lang="en-US" sz="2499" spc="-99" b="true">
                    <a:solidFill>
                      <a:srgbClr val="10101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LoRA </a:t>
                </a:r>
                <a:r>
                  <a:rPr lang="en-US" sz="2499" spc="-99">
                    <a:solidFill>
                      <a:srgbClr val="10101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for efficient fine-tuning.</a:t>
                </a:r>
              </a:p>
              <a:p>
                <a:pPr algn="l">
                  <a:lnSpc>
                    <a:spcPts val="3499"/>
                  </a:lnSpc>
                </a:pPr>
                <a:r>
                  <a:rPr lang="en-US" sz="2499" spc="-99">
                    <a:solidFill>
                      <a:srgbClr val="10101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Optimizing large-scale models for resource-constrained environments.</a:t>
                </a: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620408" y="-38100"/>
              <a:ext cx="17573738" cy="81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1"/>
                </a:lnSpc>
              </a:pPr>
              <a:r>
                <a:rPr lang="en-US" sz="3861" spc="-154">
                  <a:solidFill>
                    <a:srgbClr val="F6F6F6"/>
                  </a:solidFill>
                  <a:latin typeface="Agrandir"/>
                  <a:ea typeface="Agrandir"/>
                  <a:cs typeface="Agrandir"/>
                  <a:sym typeface="Agrandir"/>
                </a:rPr>
                <a:t>QLoRA (Quantized LoRA)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5369543" y="-54673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73539">
            <a:off x="12305324" y="-2925621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652884">
            <a:off x="-5690005" y="389980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3770" y="1045226"/>
            <a:ext cx="16096869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i="true" spc="-279">
                <a:solidFill>
                  <a:srgbClr val="F6F6F6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Before and After Fine-Tuning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51152" y="4106399"/>
            <a:ext cx="13385696" cy="3970476"/>
          </a:xfrm>
          <a:custGeom>
            <a:avLst/>
            <a:gdLst/>
            <a:ahLst/>
            <a:cxnLst/>
            <a:rect r="r" b="b" t="t" l="l"/>
            <a:pathLst>
              <a:path h="3970476" w="13385696">
                <a:moveTo>
                  <a:pt x="0" y="0"/>
                </a:moveTo>
                <a:lnTo>
                  <a:pt x="13385696" y="0"/>
                </a:lnTo>
                <a:lnTo>
                  <a:pt x="13385696" y="3970476"/>
                </a:lnTo>
                <a:lnTo>
                  <a:pt x="0" y="3970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62405" y="3303124"/>
            <a:ext cx="5363191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i="true" spc="-200" u="sng">
                <a:solidFill>
                  <a:srgbClr val="F6F6F6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After Fine-Tuning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279723" y="3108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2859258"/>
            <a:ext cx="11301259" cy="6258072"/>
          </a:xfrm>
          <a:custGeom>
            <a:avLst/>
            <a:gdLst/>
            <a:ahLst/>
            <a:cxnLst/>
            <a:rect r="r" b="b" t="t" l="l"/>
            <a:pathLst>
              <a:path h="6258072" w="11301259">
                <a:moveTo>
                  <a:pt x="0" y="0"/>
                </a:moveTo>
                <a:lnTo>
                  <a:pt x="11301258" y="0"/>
                </a:lnTo>
                <a:lnTo>
                  <a:pt x="11301258" y="6258072"/>
                </a:lnTo>
                <a:lnTo>
                  <a:pt x="0" y="6258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9187"/>
            <a:ext cx="8932293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60497" y="2235857"/>
            <a:ext cx="3167006" cy="62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861" spc="-154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Original Model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279723" y="3108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2859258"/>
            <a:ext cx="11301259" cy="6300452"/>
          </a:xfrm>
          <a:custGeom>
            <a:avLst/>
            <a:gdLst/>
            <a:ahLst/>
            <a:cxnLst/>
            <a:rect r="r" b="b" t="t" l="l"/>
            <a:pathLst>
              <a:path h="6300452" w="11301259">
                <a:moveTo>
                  <a:pt x="0" y="0"/>
                </a:moveTo>
                <a:lnTo>
                  <a:pt x="11301258" y="0"/>
                </a:lnTo>
                <a:lnTo>
                  <a:pt x="11301258" y="6300451"/>
                </a:lnTo>
                <a:lnTo>
                  <a:pt x="0" y="6300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9187"/>
            <a:ext cx="8932293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7560" y="2235857"/>
            <a:ext cx="2172880" cy="62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861" spc="-154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MathLLM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06304" y="2491790"/>
            <a:ext cx="14337450" cy="6380165"/>
          </a:xfrm>
          <a:custGeom>
            <a:avLst/>
            <a:gdLst/>
            <a:ahLst/>
            <a:cxnLst/>
            <a:rect r="r" b="b" t="t" l="l"/>
            <a:pathLst>
              <a:path h="6380165" w="14337450">
                <a:moveTo>
                  <a:pt x="0" y="0"/>
                </a:moveTo>
                <a:lnTo>
                  <a:pt x="14337450" y="0"/>
                </a:lnTo>
                <a:lnTo>
                  <a:pt x="14337450" y="6380165"/>
                </a:lnTo>
                <a:lnTo>
                  <a:pt x="0" y="6380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2070" y="685386"/>
            <a:ext cx="8673427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Web Aplication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8872" y="2233747"/>
            <a:ext cx="11812314" cy="7382696"/>
          </a:xfrm>
          <a:custGeom>
            <a:avLst/>
            <a:gdLst/>
            <a:ahLst/>
            <a:cxnLst/>
            <a:rect r="r" b="b" t="t" l="l"/>
            <a:pathLst>
              <a:path h="7382696" w="11812314">
                <a:moveTo>
                  <a:pt x="0" y="0"/>
                </a:moveTo>
                <a:lnTo>
                  <a:pt x="11812314" y="0"/>
                </a:lnTo>
                <a:lnTo>
                  <a:pt x="11812314" y="7382696"/>
                </a:lnTo>
                <a:lnTo>
                  <a:pt x="0" y="7382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2070" y="685386"/>
            <a:ext cx="8673427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Web Aplication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3309" y="4013486"/>
            <a:ext cx="12066307" cy="290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2"/>
              </a:lnSpc>
            </a:pPr>
            <a:r>
              <a:rPr lang="en-US" sz="17962" spc="-718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804724"/>
            <a:ext cx="1857908" cy="348676"/>
            <a:chOff x="0" y="0"/>
            <a:chExt cx="2477211" cy="4649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0019"/>
              <a:ext cx="444862" cy="444862"/>
            </a:xfrm>
            <a:custGeom>
              <a:avLst/>
              <a:gdLst/>
              <a:ahLst/>
              <a:cxnLst/>
              <a:rect r="r" b="b" t="t" l="l"/>
              <a:pathLst>
                <a:path h="444862" w="444862">
                  <a:moveTo>
                    <a:pt x="0" y="0"/>
                  </a:moveTo>
                  <a:lnTo>
                    <a:pt x="444862" y="0"/>
                  </a:lnTo>
                  <a:lnTo>
                    <a:pt x="444862" y="444863"/>
                  </a:lnTo>
                  <a:lnTo>
                    <a:pt x="0" y="444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91073" y="-133350"/>
              <a:ext cx="1886138" cy="598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307">
                  <a:solidFill>
                    <a:srgbClr val="F6F6F6"/>
                  </a:solidFill>
                  <a:latin typeface="Poppins"/>
                  <a:ea typeface="Poppins"/>
                  <a:cs typeface="Poppins"/>
                  <a:sym typeface="Poppins"/>
                </a:rPr>
                <a:t>Group 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80174" y="8804724"/>
            <a:ext cx="1920220" cy="348676"/>
            <a:chOff x="0" y="0"/>
            <a:chExt cx="2560294" cy="4649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65888"/>
              <a:ext cx="517567" cy="333125"/>
            </a:xfrm>
            <a:custGeom>
              <a:avLst/>
              <a:gdLst/>
              <a:ahLst/>
              <a:cxnLst/>
              <a:rect r="r" b="b" t="t" l="l"/>
              <a:pathLst>
                <a:path h="333125" w="517567">
                  <a:moveTo>
                    <a:pt x="0" y="0"/>
                  </a:moveTo>
                  <a:lnTo>
                    <a:pt x="517567" y="0"/>
                  </a:lnTo>
                  <a:lnTo>
                    <a:pt x="517567" y="333125"/>
                  </a:lnTo>
                  <a:lnTo>
                    <a:pt x="0" y="333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664069" y="-133350"/>
              <a:ext cx="1896224" cy="598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60"/>
                </a:lnSpc>
                <a:spcBef>
                  <a:spcPct val="0"/>
                </a:spcBef>
              </a:pPr>
              <a:r>
                <a:rPr lang="en-US" sz="2307">
                  <a:solidFill>
                    <a:srgbClr val="F6F6F6"/>
                  </a:solidFill>
                  <a:latin typeface="Poppins"/>
                  <a:ea typeface="Poppins"/>
                  <a:cs typeface="Poppins"/>
                  <a:sym typeface="Poppins"/>
                </a:rPr>
                <a:t>Group 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93959" y="8799003"/>
            <a:ext cx="2697220" cy="360021"/>
            <a:chOff x="0" y="0"/>
            <a:chExt cx="3596293" cy="4800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6019" cy="480028"/>
            </a:xfrm>
            <a:custGeom>
              <a:avLst/>
              <a:gdLst/>
              <a:ahLst/>
              <a:cxnLst/>
              <a:rect r="r" b="b" t="t" l="l"/>
              <a:pathLst>
                <a:path h="480028" w="336019">
                  <a:moveTo>
                    <a:pt x="0" y="0"/>
                  </a:moveTo>
                  <a:lnTo>
                    <a:pt x="336019" y="0"/>
                  </a:lnTo>
                  <a:lnTo>
                    <a:pt x="336019" y="480028"/>
                  </a:lnTo>
                  <a:lnTo>
                    <a:pt x="0" y="480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482522" y="-125787"/>
              <a:ext cx="3113771" cy="598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60"/>
                </a:lnSpc>
                <a:spcBef>
                  <a:spcPct val="0"/>
                </a:spcBef>
              </a:pPr>
              <a:r>
                <a:rPr lang="en-US" sz="2307">
                  <a:solidFill>
                    <a:srgbClr val="F6F6F6"/>
                  </a:solidFill>
                  <a:latin typeface="Poppins"/>
                  <a:ea typeface="Poppins"/>
                  <a:cs typeface="Poppins"/>
                  <a:sym typeface="Poppins"/>
                </a:rPr>
                <a:t>22KMT1, HCMUS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12" r="0" b="-757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04511">
            <a:off x="766945" y="1600369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9712045" y="-75511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46793" y="9083930"/>
            <a:ext cx="446388" cy="348740"/>
          </a:xfrm>
          <a:custGeom>
            <a:avLst/>
            <a:gdLst/>
            <a:ahLst/>
            <a:cxnLst/>
            <a:rect r="r" b="b" t="t" l="l"/>
            <a:pathLst>
              <a:path h="348740" w="446388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4922" y="933406"/>
            <a:ext cx="12118294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Contents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35474" y="4234493"/>
            <a:ext cx="12417052" cy="3646170"/>
            <a:chOff x="0" y="0"/>
            <a:chExt cx="16556070" cy="486156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436263" y="-438150"/>
              <a:ext cx="6687923" cy="5299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50"/>
                </a:lnSpc>
              </a:pPr>
              <a:r>
                <a:rPr lang="en-US" sz="3300" spc="-132">
                  <a:solidFill>
                    <a:srgbClr val="D8D8D8"/>
                  </a:solidFill>
                  <a:latin typeface="Poppins"/>
                  <a:ea typeface="Poppins"/>
                  <a:cs typeface="Poppins"/>
                  <a:sym typeface="Poppins"/>
                </a:rPr>
                <a:t>About us</a:t>
              </a:r>
            </a:p>
            <a:p>
              <a:pPr algn="l">
                <a:lnSpc>
                  <a:spcPts val="8250"/>
                </a:lnSpc>
              </a:pPr>
              <a:r>
                <a:rPr lang="en-US" sz="3300" spc="-132">
                  <a:solidFill>
                    <a:srgbClr val="D8D8D8"/>
                  </a:solidFill>
                  <a:latin typeface="Poppins"/>
                  <a:ea typeface="Poppins"/>
                  <a:cs typeface="Poppins"/>
                  <a:sym typeface="Poppins"/>
                </a:rPr>
                <a:t>Problem Statement</a:t>
              </a:r>
            </a:p>
            <a:p>
              <a:pPr algn="l">
                <a:lnSpc>
                  <a:spcPts val="8250"/>
                </a:lnSpc>
              </a:pPr>
              <a:r>
                <a:rPr lang="en-US" sz="3300" spc="-132">
                  <a:solidFill>
                    <a:srgbClr val="D8D8D8"/>
                  </a:solidFill>
                  <a:latin typeface="Poppins"/>
                  <a:ea typeface="Poppins"/>
                  <a:cs typeface="Poppins"/>
                  <a:sym typeface="Poppins"/>
                </a:rPr>
                <a:t>Datasets</a:t>
              </a:r>
            </a:p>
            <a:p>
              <a:pPr algn="l">
                <a:lnSpc>
                  <a:spcPts val="825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503468" y="-438150"/>
              <a:ext cx="6812149" cy="5299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50"/>
                </a:lnSpc>
              </a:pPr>
              <a:r>
                <a:rPr lang="en-US" sz="3300" spc="-132">
                  <a:solidFill>
                    <a:srgbClr val="D8D8D8"/>
                  </a:solidFill>
                  <a:latin typeface="Poppins"/>
                  <a:ea typeface="Poppins"/>
                  <a:cs typeface="Poppins"/>
                  <a:sym typeface="Poppins"/>
                </a:rPr>
                <a:t>Original Model</a:t>
              </a:r>
            </a:p>
            <a:p>
              <a:pPr algn="l">
                <a:lnSpc>
                  <a:spcPts val="8250"/>
                </a:lnSpc>
              </a:pPr>
              <a:r>
                <a:rPr lang="en-US" sz="3300" spc="-132">
                  <a:solidFill>
                    <a:srgbClr val="D8D8D8"/>
                  </a:solidFill>
                  <a:latin typeface="Poppins"/>
                  <a:ea typeface="Poppins"/>
                  <a:cs typeface="Poppins"/>
                  <a:sym typeface="Poppins"/>
                </a:rPr>
                <a:t>Fine-tuning</a:t>
              </a:r>
            </a:p>
            <a:p>
              <a:pPr algn="l">
                <a:lnSpc>
                  <a:spcPts val="8250"/>
                </a:lnSpc>
              </a:pPr>
              <a:r>
                <a:rPr lang="en-US" sz="3300" spc="-132">
                  <a:solidFill>
                    <a:srgbClr val="D8D8D8"/>
                  </a:solidFill>
                  <a:latin typeface="Poppins"/>
                  <a:ea typeface="Poppins"/>
                  <a:cs typeface="Poppins"/>
                  <a:sym typeface="Poppins"/>
                </a:rPr>
                <a:t>Evaluation</a:t>
              </a:r>
            </a:p>
            <a:p>
              <a:pPr algn="l">
                <a:lnSpc>
                  <a:spcPts val="8250"/>
                </a:lnSpc>
              </a:pPr>
              <a:r>
                <a:rPr lang="en-US" sz="3300" spc="-132">
                  <a:solidFill>
                    <a:srgbClr val="D8D8D8"/>
                  </a:solidFill>
                  <a:latin typeface="Poppins"/>
                  <a:ea typeface="Poppins"/>
                  <a:cs typeface="Poppins"/>
                  <a:sym typeface="Poppins"/>
                </a:rPr>
                <a:t>Website Application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061524"/>
              <a:ext cx="7623392" cy="0"/>
            </a:xfrm>
            <a:prstGeom prst="line">
              <a:avLst/>
            </a:prstGeom>
            <a:ln cap="flat" w="25400">
              <a:solidFill>
                <a:srgbClr val="37B59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8932677" y="1061524"/>
              <a:ext cx="7623392" cy="0"/>
            </a:xfrm>
            <a:prstGeom prst="line">
              <a:avLst/>
            </a:prstGeom>
            <a:ln cap="flat" w="25400">
              <a:solidFill>
                <a:srgbClr val="37B59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2443480"/>
              <a:ext cx="7623392" cy="0"/>
            </a:xfrm>
            <a:prstGeom prst="line">
              <a:avLst/>
            </a:prstGeom>
            <a:ln cap="flat" w="25400">
              <a:solidFill>
                <a:srgbClr val="37B59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8932677" y="2443480"/>
              <a:ext cx="7623392" cy="0"/>
            </a:xfrm>
            <a:prstGeom prst="line">
              <a:avLst/>
            </a:prstGeom>
            <a:ln cap="flat" w="25400">
              <a:solidFill>
                <a:srgbClr val="37B59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8932677" y="3827780"/>
              <a:ext cx="7623392" cy="0"/>
            </a:xfrm>
            <a:prstGeom prst="line">
              <a:avLst/>
            </a:prstGeom>
            <a:ln cap="flat" w="25400">
              <a:solidFill>
                <a:srgbClr val="37B594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med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05605">
            <a:off x="-3202286" y="-1135564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2001925" y="425959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4126685" y="-564431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12685" y="2035816"/>
            <a:ext cx="8115300" cy="154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About Us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454453" y="4243665"/>
            <a:ext cx="7779260" cy="579323"/>
            <a:chOff x="0" y="0"/>
            <a:chExt cx="10372346" cy="7724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04984" y="-76200"/>
              <a:ext cx="9567362" cy="84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  <a:r>
                <a:rPr lang="en-US" sz="3817" spc="-152">
                  <a:solidFill>
                    <a:srgbClr val="F3DD52"/>
                  </a:solidFill>
                  <a:latin typeface="Roboto"/>
                  <a:ea typeface="Roboto"/>
                  <a:cs typeface="Roboto"/>
                  <a:sym typeface="Roboto"/>
                </a:rPr>
                <a:t>22127032  -  Nguyễn Thiên Bảo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71458"/>
              <a:ext cx="429514" cy="429514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4454453" y="7117818"/>
            <a:ext cx="9379094" cy="579323"/>
            <a:chOff x="0" y="0"/>
            <a:chExt cx="12505458" cy="7724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04984" y="-76200"/>
              <a:ext cx="11700474" cy="84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  <a:r>
                <a:rPr lang="en-US" sz="3817" spc="-152">
                  <a:solidFill>
                    <a:srgbClr val="F3DD52"/>
                  </a:solidFill>
                  <a:latin typeface="Roboto"/>
                  <a:ea typeface="Roboto"/>
                  <a:cs typeface="Roboto"/>
                  <a:sym typeface="Roboto"/>
                </a:rPr>
                <a:t>22127280  -  Đoàn Đặng Phương Nam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71458"/>
              <a:ext cx="429514" cy="429514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4454453" y="5201716"/>
            <a:ext cx="7779260" cy="579323"/>
            <a:chOff x="0" y="0"/>
            <a:chExt cx="10372346" cy="77243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804984" y="-76200"/>
              <a:ext cx="9567362" cy="84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  <a:r>
                <a:rPr lang="en-US" sz="3817" spc="-152">
                  <a:solidFill>
                    <a:srgbClr val="F3DD52"/>
                  </a:solidFill>
                  <a:latin typeface="Roboto"/>
                  <a:ea typeface="Roboto"/>
                  <a:cs typeface="Roboto"/>
                  <a:sym typeface="Roboto"/>
                </a:rPr>
                <a:t>22127220  -  Nguyễn Anh Kiệt</a:t>
              </a:r>
            </a:p>
          </p:txBody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71458"/>
              <a:ext cx="429514" cy="429514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4454453" y="6159767"/>
            <a:ext cx="7779260" cy="579323"/>
            <a:chOff x="0" y="0"/>
            <a:chExt cx="10372346" cy="77243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804984" y="-76200"/>
              <a:ext cx="9567362" cy="84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  <a:r>
                <a:rPr lang="en-US" sz="3817" spc="-152">
                  <a:solidFill>
                    <a:srgbClr val="F3DD52"/>
                  </a:solidFill>
                  <a:latin typeface="Roboto"/>
                  <a:ea typeface="Roboto"/>
                  <a:cs typeface="Roboto"/>
                  <a:sym typeface="Roboto"/>
                </a:rPr>
                <a:t>22127275  -  Trần Anh Minh</a:t>
              </a:r>
            </a:p>
          </p:txBody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71458"/>
              <a:ext cx="429514" cy="429514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4454453" y="8075868"/>
            <a:ext cx="7779260" cy="579323"/>
            <a:chOff x="0" y="0"/>
            <a:chExt cx="10372346" cy="77243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804984" y="-76200"/>
              <a:ext cx="9567362" cy="84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  <a:r>
                <a:rPr lang="en-US" sz="3817" spc="-152">
                  <a:solidFill>
                    <a:srgbClr val="F3DD52"/>
                  </a:solidFill>
                  <a:latin typeface="Roboto"/>
                  <a:ea typeface="Roboto"/>
                  <a:cs typeface="Roboto"/>
                  <a:sym typeface="Roboto"/>
                </a:rPr>
                <a:t>22127253  -  Cao Minh Quang</a:t>
              </a:r>
            </a:p>
          </p:txBody>
        </p: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71458"/>
              <a:ext cx="429514" cy="42951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400844" y="1820017"/>
            <a:ext cx="12680684" cy="7273487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67" t="0" r="-6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02295" y="3731290"/>
            <a:ext cx="3816481" cy="720832"/>
            <a:chOff x="0" y="0"/>
            <a:chExt cx="1005164" cy="1898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5164" cy="189849"/>
            </a:xfrm>
            <a:custGeom>
              <a:avLst/>
              <a:gdLst/>
              <a:ahLst/>
              <a:cxnLst/>
              <a:rect r="r" b="b" t="t" l="l"/>
              <a:pathLst>
                <a:path h="189849" w="1005164">
                  <a:moveTo>
                    <a:pt x="94924" y="0"/>
                  </a:moveTo>
                  <a:lnTo>
                    <a:pt x="910239" y="0"/>
                  </a:lnTo>
                  <a:cubicBezTo>
                    <a:pt x="962664" y="0"/>
                    <a:pt x="1005164" y="42499"/>
                    <a:pt x="1005164" y="94924"/>
                  </a:cubicBezTo>
                  <a:lnTo>
                    <a:pt x="1005164" y="94924"/>
                  </a:lnTo>
                  <a:cubicBezTo>
                    <a:pt x="1005164" y="120100"/>
                    <a:pt x="995163" y="144244"/>
                    <a:pt x="977361" y="162046"/>
                  </a:cubicBezTo>
                  <a:cubicBezTo>
                    <a:pt x="959559" y="179848"/>
                    <a:pt x="935415" y="189849"/>
                    <a:pt x="910239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05164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71303" y="3731290"/>
            <a:ext cx="3987997" cy="720832"/>
            <a:chOff x="0" y="0"/>
            <a:chExt cx="1050337" cy="1898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0337" cy="189849"/>
            </a:xfrm>
            <a:custGeom>
              <a:avLst/>
              <a:gdLst/>
              <a:ahLst/>
              <a:cxnLst/>
              <a:rect r="r" b="b" t="t" l="l"/>
              <a:pathLst>
                <a:path h="189849" w="1050337">
                  <a:moveTo>
                    <a:pt x="94924" y="0"/>
                  </a:moveTo>
                  <a:lnTo>
                    <a:pt x="955412" y="0"/>
                  </a:lnTo>
                  <a:cubicBezTo>
                    <a:pt x="980588" y="0"/>
                    <a:pt x="1004732" y="10001"/>
                    <a:pt x="1022534" y="27803"/>
                  </a:cubicBezTo>
                  <a:cubicBezTo>
                    <a:pt x="1040336" y="45605"/>
                    <a:pt x="1050337" y="69749"/>
                    <a:pt x="1050337" y="94924"/>
                  </a:cubicBezTo>
                  <a:lnTo>
                    <a:pt x="1050337" y="94924"/>
                  </a:lnTo>
                  <a:cubicBezTo>
                    <a:pt x="1050337" y="120100"/>
                    <a:pt x="1040336" y="144244"/>
                    <a:pt x="1022534" y="162046"/>
                  </a:cubicBezTo>
                  <a:cubicBezTo>
                    <a:pt x="1004732" y="179848"/>
                    <a:pt x="980588" y="189849"/>
                    <a:pt x="95541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50337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814571" y="3868768"/>
            <a:ext cx="430805" cy="402803"/>
          </a:xfrm>
          <a:custGeom>
            <a:avLst/>
            <a:gdLst/>
            <a:ahLst/>
            <a:cxnLst/>
            <a:rect r="r" b="b" t="t" l="l"/>
            <a:pathLst>
              <a:path h="402803" w="430805">
                <a:moveTo>
                  <a:pt x="0" y="0"/>
                </a:moveTo>
                <a:lnTo>
                  <a:pt x="430805" y="0"/>
                </a:lnTo>
                <a:lnTo>
                  <a:pt x="430805" y="402803"/>
                </a:lnTo>
                <a:lnTo>
                  <a:pt x="0" y="40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41480" y="3907454"/>
            <a:ext cx="330732" cy="368504"/>
          </a:xfrm>
          <a:custGeom>
            <a:avLst/>
            <a:gdLst/>
            <a:ahLst/>
            <a:cxnLst/>
            <a:rect r="r" b="b" t="t" l="l"/>
            <a:pathLst>
              <a:path h="368504" w="330732">
                <a:moveTo>
                  <a:pt x="0" y="0"/>
                </a:moveTo>
                <a:lnTo>
                  <a:pt x="330732" y="0"/>
                </a:lnTo>
                <a:lnTo>
                  <a:pt x="330732" y="368504"/>
                </a:lnTo>
                <a:lnTo>
                  <a:pt x="0" y="368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9043850" y="3736154"/>
            <a:ext cx="2295158" cy="56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-127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Challenge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11589" y="3736154"/>
            <a:ext cx="2453642" cy="56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-127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MathLLM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71923" y="5103603"/>
            <a:ext cx="3946852" cy="254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695"/>
              </a:lnSpc>
              <a:buFont typeface="Arial"/>
              <a:buChar char="•"/>
            </a:pPr>
            <a:r>
              <a:rPr lang="en-US" sz="21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Personalized assistance</a:t>
            </a:r>
          </a:p>
          <a:p>
            <a:pPr algn="l">
              <a:lnSpc>
                <a:spcPts val="1680"/>
              </a:lnSpc>
            </a:pP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Contraints in time and resouces of teachers</a:t>
            </a:r>
          </a:p>
          <a:p>
            <a:pPr algn="l">
              <a:lnSpc>
                <a:spcPts val="1399"/>
              </a:lnSpc>
            </a:pPr>
          </a:p>
          <a:p>
            <a:pPr algn="l" marL="474978" indent="-237489" lvl="1">
              <a:lnSpc>
                <a:spcPts val="3695"/>
              </a:lnSpc>
              <a:buFont typeface="Arial"/>
              <a:buChar char="•"/>
            </a:pPr>
            <a:r>
              <a:rPr lang="en-US" sz="21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Understanding struggle within students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02445" y="1564023"/>
            <a:ext cx="893229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27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Problem Statement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12448" y="5241716"/>
            <a:ext cx="4162967" cy="226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695"/>
              </a:lnSpc>
              <a:buFont typeface="Arial"/>
              <a:buChar char="•"/>
            </a:pPr>
            <a:r>
              <a:rPr lang="en-US" sz="21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Assist with elementary and secondary math</a:t>
            </a:r>
          </a:p>
          <a:p>
            <a:pPr algn="l">
              <a:lnSpc>
                <a:spcPts val="1679"/>
              </a:lnSpc>
            </a:pPr>
          </a:p>
          <a:p>
            <a:pPr algn="l" marL="474978" indent="-237489" lvl="1">
              <a:lnSpc>
                <a:spcPts val="3695"/>
              </a:lnSpc>
              <a:buFont typeface="Arial"/>
              <a:buChar char="•"/>
            </a:pPr>
            <a:r>
              <a:rPr lang="en-US" sz="21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Provide accurate answers</a:t>
            </a:r>
          </a:p>
          <a:p>
            <a:pPr algn="l">
              <a:lnSpc>
                <a:spcPts val="1679"/>
              </a:lnSpc>
            </a:pPr>
          </a:p>
          <a:p>
            <a:pPr algn="l" marL="474978" indent="-237489" lvl="1">
              <a:lnSpc>
                <a:spcPts val="3695"/>
              </a:lnSpc>
              <a:buFont typeface="Arial"/>
              <a:buChar char="•"/>
            </a:pPr>
            <a:r>
              <a:rPr lang="en-US" sz="21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Step by step explanation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61751">
            <a:off x="5364107" y="-3936538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506919" y="-41542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574452" y="5118119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489134"/>
            <a:ext cx="1210871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The translated Orca dataset establishes a foundational understanding of basic math, while the Vietnamese one enhances the model’s ability to tackle challenges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74311" y="3624731"/>
            <a:ext cx="5252746" cy="440707"/>
            <a:chOff x="0" y="0"/>
            <a:chExt cx="7003661" cy="58760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08137"/>
              <a:ext cx="371335" cy="371335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824671" y="-76200"/>
              <a:ext cx="6178990" cy="663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spc="-115" u="sng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  <a:hlinkClick r:id="rId5" tooltip="https://huggingface.co/datasets/microsoft/orca-math-word-problems-200k"/>
                </a:rPr>
                <a:t>Orca Math Word Problems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75530" y="3624731"/>
            <a:ext cx="8794214" cy="440707"/>
            <a:chOff x="0" y="0"/>
            <a:chExt cx="11725619" cy="58760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08137"/>
              <a:ext cx="371335" cy="371335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609616" y="-76200"/>
              <a:ext cx="11116002" cy="663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 spc="-115" u="sng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  <a:hlinkClick r:id="rId6" tooltip="https://huggingface.co/datasets/Mels22/Vietnamese-Intermediate-Reality-Math-Problems"/>
                </a:rPr>
                <a:t>Vietnamese Intermediate Reality Math Problems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4312917"/>
            <a:ext cx="6943967" cy="3001163"/>
            <a:chOff x="0" y="0"/>
            <a:chExt cx="9258623" cy="400155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258623" cy="4001550"/>
              <a:chOff x="0" y="0"/>
              <a:chExt cx="1828864" cy="7904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28864" cy="790430"/>
              </a:xfrm>
              <a:custGeom>
                <a:avLst/>
                <a:gdLst/>
                <a:ahLst/>
                <a:cxnLst/>
                <a:rect r="r" b="b" t="t" l="l"/>
                <a:pathLst>
                  <a:path h="790430" w="1828864">
                    <a:moveTo>
                      <a:pt x="27873" y="0"/>
                    </a:moveTo>
                    <a:lnTo>
                      <a:pt x="1800991" y="0"/>
                    </a:lnTo>
                    <a:cubicBezTo>
                      <a:pt x="1816385" y="0"/>
                      <a:pt x="1828864" y="12479"/>
                      <a:pt x="1828864" y="27873"/>
                    </a:cubicBezTo>
                    <a:lnTo>
                      <a:pt x="1828864" y="762557"/>
                    </a:lnTo>
                    <a:cubicBezTo>
                      <a:pt x="1828864" y="769949"/>
                      <a:pt x="1825927" y="777039"/>
                      <a:pt x="1820700" y="782266"/>
                    </a:cubicBezTo>
                    <a:cubicBezTo>
                      <a:pt x="1815473" y="787493"/>
                      <a:pt x="1808383" y="790430"/>
                      <a:pt x="1800991" y="790430"/>
                    </a:cubicBezTo>
                    <a:lnTo>
                      <a:pt x="27873" y="790430"/>
                    </a:lnTo>
                    <a:cubicBezTo>
                      <a:pt x="12479" y="790430"/>
                      <a:pt x="0" y="777951"/>
                      <a:pt x="0" y="762557"/>
                    </a:cubicBezTo>
                    <a:lnTo>
                      <a:pt x="0" y="27873"/>
                    </a:lnTo>
                    <a:cubicBezTo>
                      <a:pt x="0" y="12479"/>
                      <a:pt x="12479" y="0"/>
                      <a:pt x="2787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7B594">
                      <a:alpha val="100000"/>
                    </a:srgbClr>
                  </a:gs>
                  <a:gs pos="100000">
                    <a:srgbClr val="62DFB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828864" cy="847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960546" y="899050"/>
              <a:ext cx="7337531" cy="2117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-12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Develop by Microsoft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-12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English context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-12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Basic mathematics queries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15061" y="4312917"/>
            <a:ext cx="6915152" cy="3001163"/>
            <a:chOff x="0" y="0"/>
            <a:chExt cx="9220203" cy="400155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220203" cy="4001550"/>
              <a:chOff x="0" y="0"/>
              <a:chExt cx="1821275" cy="79043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821275" cy="790430"/>
              </a:xfrm>
              <a:custGeom>
                <a:avLst/>
                <a:gdLst/>
                <a:ahLst/>
                <a:cxnLst/>
                <a:rect r="r" b="b" t="t" l="l"/>
                <a:pathLst>
                  <a:path h="790430" w="1821275">
                    <a:moveTo>
                      <a:pt x="27989" y="0"/>
                    </a:moveTo>
                    <a:lnTo>
                      <a:pt x="1793286" y="0"/>
                    </a:lnTo>
                    <a:cubicBezTo>
                      <a:pt x="1808744" y="0"/>
                      <a:pt x="1821275" y="12531"/>
                      <a:pt x="1821275" y="27989"/>
                    </a:cubicBezTo>
                    <a:lnTo>
                      <a:pt x="1821275" y="762441"/>
                    </a:lnTo>
                    <a:cubicBezTo>
                      <a:pt x="1821275" y="777899"/>
                      <a:pt x="1808744" y="790430"/>
                      <a:pt x="1793286" y="790430"/>
                    </a:cubicBezTo>
                    <a:lnTo>
                      <a:pt x="27989" y="790430"/>
                    </a:lnTo>
                    <a:cubicBezTo>
                      <a:pt x="12531" y="790430"/>
                      <a:pt x="0" y="777899"/>
                      <a:pt x="0" y="762441"/>
                    </a:cubicBezTo>
                    <a:lnTo>
                      <a:pt x="0" y="27989"/>
                    </a:lnTo>
                    <a:cubicBezTo>
                      <a:pt x="0" y="12531"/>
                      <a:pt x="12531" y="0"/>
                      <a:pt x="2798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7B594">
                      <a:alpha val="100000"/>
                    </a:srgbClr>
                  </a:gs>
                  <a:gs pos="100000">
                    <a:srgbClr val="62DFBF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821275" cy="8475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811591" y="543450"/>
              <a:ext cx="7597021" cy="2828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-12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Compiled by our team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spc="-12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Vietnamese context</a:t>
              </a:r>
            </a:p>
            <a:p>
              <a:pPr algn="l" marL="647700" indent="-323850" lvl="1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 spc="-120">
                  <a:solidFill>
                    <a:srgbClr val="040606"/>
                  </a:solidFill>
                  <a:latin typeface="Poppins"/>
                  <a:ea typeface="Poppins"/>
                  <a:cs typeface="Poppins"/>
                  <a:sym typeface="Poppins"/>
                </a:rPr>
                <a:t>More complex mathematical problems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1525879"/>
            <a:ext cx="8932293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Datasets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279723" y="3108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27386" y="3176497"/>
            <a:ext cx="10833228" cy="5564340"/>
          </a:xfrm>
          <a:custGeom>
            <a:avLst/>
            <a:gdLst/>
            <a:ahLst/>
            <a:cxnLst/>
            <a:rect r="r" b="b" t="t" l="l"/>
            <a:pathLst>
              <a:path h="5564340" w="10833228">
                <a:moveTo>
                  <a:pt x="0" y="0"/>
                </a:moveTo>
                <a:lnTo>
                  <a:pt x="10833228" y="0"/>
                </a:lnTo>
                <a:lnTo>
                  <a:pt x="10833228" y="5564340"/>
                </a:lnTo>
                <a:lnTo>
                  <a:pt x="0" y="5564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666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525879"/>
            <a:ext cx="8932293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Original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28214" y="9845675"/>
            <a:ext cx="585978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true" spc="-99">
                <a:solidFill>
                  <a:srgbClr val="F6F6F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Source:</a:t>
            </a:r>
            <a:r>
              <a:rPr lang="en-US" sz="2499" spc="-9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i="true" spc="-99" u="sng">
                <a:solidFill>
                  <a:srgbClr val="38B6FF"/>
                </a:solidFill>
                <a:latin typeface="Poppins Italics"/>
                <a:ea typeface="Poppins Italics"/>
                <a:cs typeface="Poppins Italics"/>
                <a:sym typeface="Poppins Italics"/>
                <a:hlinkClick r:id="rId5" tooltip="https://arxiv.org/abs/2312.11011"/>
              </a:rPr>
              <a:t>https://arxiv.org/abs/2312.11011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672" y="2704296"/>
            <a:ext cx="14093523" cy="6371038"/>
            <a:chOff x="0" y="0"/>
            <a:chExt cx="3711874" cy="1677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11875" cy="1677969"/>
            </a:xfrm>
            <a:custGeom>
              <a:avLst/>
              <a:gdLst/>
              <a:ahLst/>
              <a:cxnLst/>
              <a:rect r="r" b="b" t="t" l="l"/>
              <a:pathLst>
                <a:path h="1677969" w="3711875">
                  <a:moveTo>
                    <a:pt x="28016" y="0"/>
                  </a:moveTo>
                  <a:lnTo>
                    <a:pt x="3683859" y="0"/>
                  </a:lnTo>
                  <a:cubicBezTo>
                    <a:pt x="3691289" y="0"/>
                    <a:pt x="3698415" y="2952"/>
                    <a:pt x="3703669" y="8206"/>
                  </a:cubicBezTo>
                  <a:cubicBezTo>
                    <a:pt x="3708923" y="13460"/>
                    <a:pt x="3711875" y="20585"/>
                    <a:pt x="3711875" y="28016"/>
                  </a:cubicBezTo>
                  <a:lnTo>
                    <a:pt x="3711875" y="1649953"/>
                  </a:lnTo>
                  <a:cubicBezTo>
                    <a:pt x="3711875" y="1657384"/>
                    <a:pt x="3708923" y="1664509"/>
                    <a:pt x="3703669" y="1669763"/>
                  </a:cubicBezTo>
                  <a:cubicBezTo>
                    <a:pt x="3698415" y="1675017"/>
                    <a:pt x="3691289" y="1677969"/>
                    <a:pt x="3683859" y="1677969"/>
                  </a:cubicBezTo>
                  <a:lnTo>
                    <a:pt x="28016" y="1677969"/>
                  </a:lnTo>
                  <a:cubicBezTo>
                    <a:pt x="12543" y="1677969"/>
                    <a:pt x="0" y="1665426"/>
                    <a:pt x="0" y="1649953"/>
                  </a:cubicBezTo>
                  <a:lnTo>
                    <a:pt x="0" y="28016"/>
                  </a:lnTo>
                  <a:cubicBezTo>
                    <a:pt x="0" y="12543"/>
                    <a:pt x="12543" y="0"/>
                    <a:pt x="280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45000"/>
                  </a:srgbClr>
                </a:gs>
                <a:gs pos="100000">
                  <a:srgbClr val="1BDAFF">
                    <a:alpha val="45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711874" cy="173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30136">
            <a:off x="9738376" y="455161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40166" y="4840008"/>
            <a:ext cx="11525242" cy="579323"/>
            <a:chOff x="0" y="0"/>
            <a:chExt cx="15366989" cy="7724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04984" y="-76200"/>
              <a:ext cx="14562004" cy="84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  <a:r>
                <a:rPr lang="en-US" sz="3817" spc="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Optimized for Vietnamese and support English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71458"/>
              <a:ext cx="429514" cy="429514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540166" y="2913156"/>
            <a:ext cx="10804861" cy="1255598"/>
            <a:chOff x="0" y="0"/>
            <a:chExt cx="14406481" cy="167413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04984" y="-76200"/>
              <a:ext cx="13601496" cy="1750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  <a:r>
                <a:rPr lang="en-US" sz="3817" spc="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Based on LLaMA-2 architecture, pre-trained with over 800 billion tokens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622308"/>
              <a:ext cx="429514" cy="429514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540166" y="8017438"/>
            <a:ext cx="16553502" cy="579323"/>
            <a:chOff x="0" y="0"/>
            <a:chExt cx="22071336" cy="77243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04984" y="-76200"/>
              <a:ext cx="21266351" cy="84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  <a:r>
                <a:rPr lang="en-US" sz="3817" spc="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Performance is closely competitive with ChatGPT-3.5-Turbo</a:t>
              </a:r>
            </a:p>
          </p:txBody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71458"/>
              <a:ext cx="429514" cy="429514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540166" y="6090586"/>
            <a:ext cx="10142110" cy="1255598"/>
            <a:chOff x="0" y="0"/>
            <a:chExt cx="13522813" cy="167413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804984" y="-76200"/>
              <a:ext cx="12717829" cy="1750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3"/>
                </a:lnSpc>
              </a:pPr>
              <a:r>
                <a:rPr lang="en-US" sz="3817" spc="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Utilizes a diverse range of public datasets and high-quality synthetic data source</a:t>
              </a:r>
            </a:p>
          </p:txBody>
        </p: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622308"/>
              <a:ext cx="429514" cy="429514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1028700" y="1173497"/>
            <a:ext cx="8932293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VinaLLaMA-7b-chat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28214" y="9845675"/>
            <a:ext cx="585978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true" spc="-99">
                <a:solidFill>
                  <a:srgbClr val="F6F6F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Source:</a:t>
            </a:r>
            <a:r>
              <a:rPr lang="en-US" sz="2499" spc="-9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 i="true" spc="-99" u="sng">
                <a:solidFill>
                  <a:srgbClr val="38B6FF"/>
                </a:solidFill>
                <a:latin typeface="Poppins Italics"/>
                <a:ea typeface="Poppins Italics"/>
                <a:cs typeface="Poppins Italics"/>
                <a:sym typeface="Poppins Italics"/>
                <a:hlinkClick r:id="rId5" tooltip="https://arxiv.org/abs/2312.11011"/>
              </a:rPr>
              <a:t>https://arxiv.org/abs/2312.11011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5369543" y="-54673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73539">
            <a:off x="12305324" y="-2925621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652884">
            <a:off x="-5690005" y="389980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3770" y="1045226"/>
            <a:ext cx="16096869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i="true" spc="-279">
                <a:solidFill>
                  <a:srgbClr val="F6F6F6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Before and After Fine-Tuning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93371" y="3665561"/>
            <a:ext cx="11301259" cy="5311592"/>
          </a:xfrm>
          <a:custGeom>
            <a:avLst/>
            <a:gdLst/>
            <a:ahLst/>
            <a:cxnLst/>
            <a:rect r="r" b="b" t="t" l="l"/>
            <a:pathLst>
              <a:path h="5311592" w="11301259">
                <a:moveTo>
                  <a:pt x="0" y="0"/>
                </a:moveTo>
                <a:lnTo>
                  <a:pt x="11301258" y="0"/>
                </a:lnTo>
                <a:lnTo>
                  <a:pt x="11301258" y="5311592"/>
                </a:lnTo>
                <a:lnTo>
                  <a:pt x="0" y="531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62405" y="2659346"/>
            <a:ext cx="5363191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i="true" spc="-200" u="sng">
                <a:solidFill>
                  <a:srgbClr val="F6F6F6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Before Fine-Tuning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50610" y="9210675"/>
            <a:ext cx="5363191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i="true" spc="-200" u="sng">
                <a:solidFill>
                  <a:srgbClr val="F6F6F6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Cannot do correctly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279723" y="3108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7360" y="2477392"/>
            <a:ext cx="15473280" cy="1383829"/>
            <a:chOff x="0" y="0"/>
            <a:chExt cx="20631039" cy="184510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780401"/>
              <a:ext cx="20631039" cy="1064705"/>
              <a:chOff x="0" y="0"/>
              <a:chExt cx="4075267" cy="21031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75267" cy="210312"/>
              </a:xfrm>
              <a:custGeom>
                <a:avLst/>
                <a:gdLst/>
                <a:ahLst/>
                <a:cxnLst/>
                <a:rect r="r" b="b" t="t" l="l"/>
                <a:pathLst>
                  <a:path h="210312" w="4075267">
                    <a:moveTo>
                      <a:pt x="12509" y="0"/>
                    </a:moveTo>
                    <a:lnTo>
                      <a:pt x="4062759" y="0"/>
                    </a:lnTo>
                    <a:cubicBezTo>
                      <a:pt x="4069667" y="0"/>
                      <a:pt x="4075267" y="5600"/>
                      <a:pt x="4075267" y="12509"/>
                    </a:cubicBezTo>
                    <a:lnTo>
                      <a:pt x="4075267" y="197804"/>
                    </a:lnTo>
                    <a:cubicBezTo>
                      <a:pt x="4075267" y="204712"/>
                      <a:pt x="4069667" y="210312"/>
                      <a:pt x="4062759" y="210312"/>
                    </a:cubicBezTo>
                    <a:lnTo>
                      <a:pt x="12509" y="210312"/>
                    </a:lnTo>
                    <a:cubicBezTo>
                      <a:pt x="5600" y="210312"/>
                      <a:pt x="0" y="204712"/>
                      <a:pt x="0" y="197804"/>
                    </a:cubicBezTo>
                    <a:lnTo>
                      <a:pt x="0" y="12509"/>
                    </a:lnTo>
                    <a:cubicBezTo>
                      <a:pt x="0" y="5600"/>
                      <a:pt x="5600" y="0"/>
                      <a:pt x="1250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7B594">
                      <a:alpha val="100000"/>
                    </a:srgbClr>
                  </a:gs>
                  <a:gs pos="100000">
                    <a:srgbClr val="62DFB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4075267" cy="2769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499"/>
                  </a:lnSpc>
                </a:pPr>
                <a:r>
                  <a:rPr lang="en-US" sz="2499" spc="-99">
                    <a:solidFill>
                      <a:srgbClr val="10101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Adjusting a pre-trained model’s weight on a specific task or dataset to improve performance.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20408" y="-38100"/>
              <a:ext cx="5721067" cy="818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1"/>
                </a:lnSpc>
              </a:pPr>
              <a:r>
                <a:rPr lang="en-US" sz="3861" spc="-154">
                  <a:solidFill>
                    <a:srgbClr val="F6F6F6"/>
                  </a:solidFill>
                  <a:latin typeface="Agrandir"/>
                  <a:ea typeface="Agrandir"/>
                  <a:cs typeface="Agrandir"/>
                  <a:sym typeface="Agrandir"/>
                </a:rPr>
                <a:t>What is Fine Tune?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493371" y="4247346"/>
            <a:ext cx="11301259" cy="5057313"/>
          </a:xfrm>
          <a:custGeom>
            <a:avLst/>
            <a:gdLst/>
            <a:ahLst/>
            <a:cxnLst/>
            <a:rect r="r" b="b" t="t" l="l"/>
            <a:pathLst>
              <a:path h="5057313" w="11301259">
                <a:moveTo>
                  <a:pt x="0" y="0"/>
                </a:moveTo>
                <a:lnTo>
                  <a:pt x="11301258" y="0"/>
                </a:lnTo>
                <a:lnTo>
                  <a:pt x="11301258" y="5057313"/>
                </a:lnTo>
                <a:lnTo>
                  <a:pt x="0" y="505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3770" y="618199"/>
            <a:ext cx="8932293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Fine Tuning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DAGbHMlg26c</dc:identifier>
  <dcterms:modified xsi:type="dcterms:W3CDTF">2011-08-01T06:04:30Z</dcterms:modified>
  <cp:revision>1</cp:revision>
  <dc:title>MathLLM</dc:title>
</cp:coreProperties>
</file>